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theme/themeOverride1.xml" ContentType="application/vnd.openxmlformats-officedocument.themeOverride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29"/>
  </p:notesMasterIdLst>
  <p:sldIdLst>
    <p:sldId id="256" r:id="rId2"/>
    <p:sldId id="257" r:id="rId3"/>
    <p:sldId id="268" r:id="rId4"/>
    <p:sldId id="269" r:id="rId5"/>
    <p:sldId id="270" r:id="rId6"/>
    <p:sldId id="271" r:id="rId7"/>
    <p:sldId id="272" r:id="rId8"/>
    <p:sldId id="283" r:id="rId9"/>
    <p:sldId id="284" r:id="rId10"/>
    <p:sldId id="274" r:id="rId11"/>
    <p:sldId id="275" r:id="rId12"/>
    <p:sldId id="276" r:id="rId13"/>
    <p:sldId id="277" r:id="rId14"/>
    <p:sldId id="278" r:id="rId15"/>
    <p:sldId id="279" r:id="rId16"/>
    <p:sldId id="280" r:id="rId17"/>
    <p:sldId id="281" r:id="rId18"/>
    <p:sldId id="282" r:id="rId19"/>
    <p:sldId id="258" r:id="rId20"/>
    <p:sldId id="259" r:id="rId21"/>
    <p:sldId id="260" r:id="rId22"/>
    <p:sldId id="261" r:id="rId23"/>
    <p:sldId id="262" r:id="rId24"/>
    <p:sldId id="263" r:id="rId25"/>
    <p:sldId id="264" r:id="rId26"/>
    <p:sldId id="265" r:id="rId27"/>
    <p:sldId id="266" r:id="rId28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66" d="100"/>
          <a:sy n="66" d="100"/>
        </p:scale>
        <p:origin x="-630" y="-27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84223B67-AF1D-4F61-84FC-A692BF189274}" type="datetimeFigureOut">
              <a:rPr lang="en-US"/>
              <a:pPr>
                <a:defRPr/>
              </a:pPr>
              <a:t>3/21/2011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6DE9A08E-AD99-472C-B8BA-FFDB298931A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6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16387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CC39ECBB-D1BF-4134-9DFA-DD645ECEC2A8}" type="slidenum">
              <a:rPr lang="en-US"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en-US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58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45059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FB09B9C5-9073-49AD-99EF-5A3F8A715D97}" type="slidenum">
              <a:rPr lang="en-US"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17</a:t>
            </a:fld>
            <a:endParaRPr lang="en-US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7106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47107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316ED78F-8126-48F5-A842-E85937C9CF67}" type="slidenum">
              <a:rPr lang="en-US"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18</a:t>
            </a:fld>
            <a:endParaRPr lang="en-US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915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49155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B7085BAD-7B14-40F1-B469-B8AD8D09AA7A}" type="slidenum">
              <a:rPr lang="en-US"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19</a:t>
            </a:fld>
            <a:endParaRPr lang="en-US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2226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52227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952AF5F6-CD55-4DFC-ACFF-7A25691E7D17}" type="slidenum">
              <a:rPr lang="en-US"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20</a:t>
            </a:fld>
            <a:endParaRPr lang="en-US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5298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55299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0C9BF382-840E-41CE-A9CD-A0A68E5A1BF1}" type="slidenum">
              <a:rPr lang="en-US"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21</a:t>
            </a:fld>
            <a:endParaRPr lang="en-US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8370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58371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66F6B3C3-AB83-42D1-BC5A-CE7BC59EC8A5}" type="slidenum">
              <a:rPr lang="en-US"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22</a:t>
            </a:fld>
            <a:endParaRPr lang="en-US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4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6144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32528AB-6DB6-40A7-BA3E-B49FB8552F36}" type="slidenum">
              <a:rPr lang="en-US"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23</a:t>
            </a:fld>
            <a:endParaRPr lang="en-US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3490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63491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1E5B4B9-6F78-45D5-929F-9322CF91476B}" type="slidenum">
              <a:rPr lang="en-US"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24</a:t>
            </a:fld>
            <a:endParaRPr lang="en-US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7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5538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65539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526C45EE-9C55-4A5D-9649-4C6E57B3A4C3}" type="slidenum">
              <a:rPr lang="en-US"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25</a:t>
            </a:fld>
            <a:endParaRPr lang="en-US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5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7586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67587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FCDC3DCF-107C-4BCB-8208-F2AE7A31B3F8}" type="slidenum">
              <a:rPr lang="en-US"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26</a:t>
            </a:fld>
            <a:endParaRPr lang="en-US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0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22531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58EF74DD-3BCF-4F94-944D-1A60EE6A95F9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963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69635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6834056E-76E0-4032-9179-F3FCDF279052}" type="slidenum">
              <a:rPr lang="en-US"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27</a:t>
            </a:fld>
            <a:endParaRPr lang="en-US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626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26627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3136D21-BEF7-459C-821A-F6B7E9D8CC9B}" type="slidenum">
              <a:rPr lang="en-US"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10</a:t>
            </a:fld>
            <a:endParaRPr lang="en-US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698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29699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F02BCFBA-7AAF-471E-A215-129A32938D18}" type="slidenum">
              <a:rPr lang="en-US"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en-US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0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32771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8E09E50F-FE39-43CE-B127-BCF748F40250}" type="slidenum">
              <a:rPr lang="en-US"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12</a:t>
            </a:fld>
            <a:endParaRPr lang="en-US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3584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0C1B6D47-EBAA-4C7C-A0FA-479FBA6C4451}" type="slidenum">
              <a:rPr lang="en-US"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13</a:t>
            </a:fld>
            <a:endParaRPr lang="en-US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38915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25DFCED0-26E1-4AF5-87D8-37C9AB1141D3}" type="slidenum">
              <a:rPr lang="en-US"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14</a:t>
            </a:fld>
            <a:endParaRPr lang="en-US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6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4096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203E8CC2-CBE1-470F-AE45-9FFD8817A23A}" type="slidenum">
              <a:rPr lang="en-US"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15</a:t>
            </a:fld>
            <a:endParaRPr lang="en-US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3010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43011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56E8EC8F-6DBE-4792-88EF-2AEE9E933667}" type="slidenum">
              <a:rPr lang="en-US"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16</a:t>
            </a:fld>
            <a:endParaRPr lang="en-US">
              <a:latin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Straight Connector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Title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>
            <a:noAutofit/>
          </a:bodyPr>
          <a:lstStyle>
            <a:lvl1pPr algn="r">
              <a:defRPr sz="4200" b="1"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25" name="Subtitle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6" name="Date Placeholder 30"/>
          <p:cNvSpPr>
            <a:spLocks noGrp="1"/>
          </p:cNvSpPr>
          <p:nvPr>
            <p:ph type="dt" sz="half" idx="10"/>
          </p:nvPr>
        </p:nvSpPr>
        <p:spPr>
          <a:xfrm>
            <a:off x="5870575" y="6557963"/>
            <a:ext cx="2003425" cy="22701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33EA485D-145D-4118-A163-5A46B2932B67}" type="datetimeFigureOut">
              <a:rPr/>
              <a:pPr>
                <a:defRPr/>
              </a:pPr>
              <a:t>3/21/2011</a:t>
            </a:fld>
            <a:endParaRPr/>
          </a:p>
        </p:txBody>
      </p:sp>
      <p:sp>
        <p:nvSpPr>
          <p:cNvPr id="7" name="Footer Placeholder 17"/>
          <p:cNvSpPr>
            <a:spLocks noGrp="1"/>
          </p:cNvSpPr>
          <p:nvPr>
            <p:ph type="ftr" sz="quarter" idx="11"/>
          </p:nvPr>
        </p:nvSpPr>
        <p:spPr>
          <a:xfrm>
            <a:off x="2819400" y="6557963"/>
            <a:ext cx="2927350" cy="228600"/>
          </a:xfrm>
        </p:spPr>
        <p:txBody>
          <a:bodyPr/>
          <a:lstStyle>
            <a:lvl1pPr>
              <a:defRPr lang="en-US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endParaRPr/>
          </a:p>
        </p:txBody>
      </p:sp>
      <p:sp>
        <p:nvSpPr>
          <p:cNvPr id="8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7880350" y="6556375"/>
            <a:ext cx="588963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34F7071A-5144-4940-9755-8653B8007BFF}" type="slidenum">
              <a:rPr/>
              <a:pPr>
                <a:defRPr/>
              </a:pPr>
              <a:t>‹#›</a:t>
            </a:fld>
            <a:endParaRPr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12C724-527C-4324-9149-6144D6D06066}" type="datetimeFigureOut">
              <a:rPr lang="en-US"/>
              <a:pPr>
                <a:defRPr/>
              </a:pPr>
              <a:t>3/21/2011</a:t>
            </a:fld>
            <a:endParaRPr lang="en-US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A7D782-8E7D-40CF-9D4B-5043E02C179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243388" y="6557963"/>
            <a:ext cx="2001837" cy="227012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15C540B8-839D-4ABD-BC3F-F3D0E6CB571B}" type="datetimeFigureOut">
              <a:rPr lang="en-US"/>
              <a:pPr>
                <a:defRPr/>
              </a:pPr>
              <a:t>3/21/2011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556375"/>
            <a:ext cx="3657600" cy="228600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54750" y="6553200"/>
            <a:ext cx="587375" cy="228600"/>
          </a:xfrm>
        </p:spPr>
        <p:txBody>
          <a:bodyPr/>
          <a:lstStyle>
            <a:lvl1pPr>
              <a:defRPr smtClean="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fld id="{C2D65E00-2F41-4A61-BBAF-DDA62DDD3B6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DDD653-27AC-4B2C-98B0-8C93F52416C6}" type="datetimeFigureOut">
              <a:rPr lang="en-US"/>
              <a:pPr>
                <a:defRPr/>
              </a:pPr>
              <a:t>3/21/2011</a:t>
            </a:fld>
            <a:endParaRPr lang="en-US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94A7EE-A071-4338-BE4C-46AF07EB9AB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anchor="t"/>
          <a:lstStyle>
            <a:lvl1pPr algn="r">
              <a:buNone/>
              <a:defRPr sz="4200" b="1" cap="all"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24400" y="6556375"/>
            <a:ext cx="2001838" cy="227013"/>
          </a:xfrm>
        </p:spPr>
        <p:txBody>
          <a:bodyPr/>
          <a:lstStyle>
            <a:lvl1pPr>
              <a:defRPr smtClean="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fld id="{2D80DF54-2B28-4EA3-AEA8-455914B36E8F}" type="datetimeFigureOut">
              <a:rPr lang="en-US"/>
              <a:pPr>
                <a:defRPr/>
              </a:pPr>
              <a:t>3/21/2011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138" y="6556375"/>
            <a:ext cx="2895600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34175" y="6554788"/>
            <a:ext cx="587375" cy="228600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A146209A-990B-4A1A-AC97-92E74519A82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DEE3F5-5E66-4BC6-8969-DA323A63B789}" type="datetimeFigureOut">
              <a:rPr lang="en-US"/>
              <a:pPr>
                <a:defRPr/>
              </a:pPr>
              <a:t>3/21/2011</a:t>
            </a:fld>
            <a:endParaRPr lang="en-US"/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464A7D-7AD7-43AD-9B01-DFE44410A61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lvl1pPr>
              <a:defRPr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85D765-B573-4F60-8FBA-2AE452F57965}" type="datetimeFigureOut">
              <a:rPr lang="en-US"/>
              <a:pPr>
                <a:defRPr/>
              </a:pPr>
              <a:t>3/21/2011</a:t>
            </a:fld>
            <a:endParaRPr lang="en-US"/>
          </a:p>
        </p:txBody>
      </p:sp>
      <p:sp>
        <p:nvSpPr>
          <p:cNvPr id="8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5D47B0-A692-48C9-98B9-A991463F5B1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F5C9AD-BA18-4269-8CD6-8AFC0335C24D}" type="datetimeFigureOut">
              <a:rPr lang="en-US"/>
              <a:pPr>
                <a:defRPr/>
              </a:pPr>
              <a:t>3/21/2011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D18CA6-B57E-48B9-BE36-99ECE22BD94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C043A9-9446-49EE-AA00-047621156CCE}" type="datetimeFigureOut">
              <a:rPr lang="en-US"/>
              <a:pPr>
                <a:defRPr/>
              </a:pPr>
              <a:t>3/21/2011</a:t>
            </a:fld>
            <a:endParaRPr lang="en-US"/>
          </a:p>
        </p:txBody>
      </p:sp>
      <p:sp>
        <p:nvSpPr>
          <p:cNvPr id="3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38FCEE-7FAB-4F82-B7AC-1890C1DE404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lIns="45720" tIns="0" rIns="0" bIns="0" spcCol="0" rtlCol="0" fromWordArt="0" forceAA="0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B35442-11C3-4530-AC77-6526114B8368}" type="datetimeFigureOut">
              <a:rPr lang="en-US"/>
              <a:pPr>
                <a:defRPr/>
              </a:pPr>
              <a:t>3/21/2011</a:t>
            </a:fld>
            <a:endParaRPr lang="en-US"/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8958AC-942D-4C3E-912F-16DC890EB93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/>
          <p:nvPr/>
        </p:nvSpPr>
        <p:spPr>
          <a:xfrm rot="21240000">
            <a:off x="598488" y="1004888"/>
            <a:ext cx="4319587" cy="4311650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Rectangle 8"/>
          <p:cNvSpPr/>
          <p:nvPr/>
        </p:nvSpPr>
        <p:spPr>
          <a:xfrm rot="21420000">
            <a:off x="596900" y="998538"/>
            <a:ext cx="4319588" cy="4313237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lIns="82296" tIns="0" rIns="0" bIns="0" spcCol="0" rtlCol="0" fromWordArt="0" forceAA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Picture Placeholder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CBC3507-65FA-40CC-BAB4-7979604FBCA0}" type="datetimeFigureOut">
              <a:rPr lang="en-US"/>
              <a:pPr>
                <a:defRPr/>
              </a:pPr>
              <a:t>3/21/2011</a:t>
            </a:fld>
            <a:endParaRPr lang="en-US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8F25820D-3FF7-43D3-9B73-8B4357E92FA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Title Placeholder 2"/>
          <p:cNvSpPr>
            <a:spLocks noGrp="1"/>
          </p:cNvSpPr>
          <p:nvPr>
            <p:ph type="title"/>
          </p:nvPr>
        </p:nvSpPr>
        <p:spPr>
          <a:xfrm>
            <a:off x="457200" y="320675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1206" name="Text Placeholder 30"/>
          <p:cNvSpPr>
            <a:spLocks noGrp="1"/>
          </p:cNvSpPr>
          <p:nvPr>
            <p:ph type="body" idx="1"/>
          </p:nvPr>
        </p:nvSpPr>
        <p:spPr bwMode="auto">
          <a:xfrm>
            <a:off x="457200" y="1609725"/>
            <a:ext cx="7239000" cy="4846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7" name="Date Placeholder 26"/>
          <p:cNvSpPr>
            <a:spLocks noGrp="1"/>
          </p:cNvSpPr>
          <p:nvPr>
            <p:ph type="dt" sz="half" idx="2"/>
          </p:nvPr>
        </p:nvSpPr>
        <p:spPr>
          <a:xfrm>
            <a:off x="4246563" y="6557963"/>
            <a:ext cx="2001837" cy="227012"/>
          </a:xfrm>
          <a:prstGeom prst="rect">
            <a:avLst/>
          </a:prstGeom>
        </p:spPr>
        <p:txBody>
          <a:bodyPr vert="horz" t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smtClean="0">
                <a:solidFill>
                  <a:schemeClr val="tx2"/>
                </a:solidFill>
                <a:latin typeface="+mn-lt"/>
              </a:defRPr>
            </a:lvl1pPr>
            <a:extLst/>
          </a:lstStyle>
          <a:p>
            <a:pPr>
              <a:defRPr/>
            </a:pPr>
            <a:fld id="{3734280E-389E-4680-914C-36735ABA9F68}" type="datetimeFigureOut">
              <a:rPr lang="en-US"/>
              <a:pPr>
                <a:defRPr/>
              </a:pPr>
              <a:t>3/21/2011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457200" y="6557963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2"/>
                </a:solidFill>
                <a:latin typeface="+mn-lt"/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4"/>
          </p:nvPr>
        </p:nvSpPr>
        <p:spPr>
          <a:xfrm>
            <a:off x="6251575" y="6556375"/>
            <a:ext cx="588963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100" smtClean="0">
                <a:solidFill>
                  <a:schemeClr val="tx2"/>
                </a:solidFill>
                <a:latin typeface="+mn-lt"/>
              </a:defRPr>
            </a:lvl1pPr>
            <a:extLst/>
          </a:lstStyle>
          <a:p>
            <a:pPr>
              <a:defRPr/>
            </a:pPr>
            <a:fld id="{E9BA30F4-A2D7-416D-97CC-A43AACAF636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7" r:id="rId2"/>
    <p:sldLayoutId id="2147483709" r:id="rId3"/>
    <p:sldLayoutId id="2147483706" r:id="rId4"/>
    <p:sldLayoutId id="2147483705" r:id="rId5"/>
    <p:sldLayoutId id="2147483704" r:id="rId6"/>
    <p:sldLayoutId id="2147483703" r:id="rId7"/>
    <p:sldLayoutId id="2147483702" r:id="rId8"/>
    <p:sldLayoutId id="2147483710" r:id="rId9"/>
    <p:sldLayoutId id="2147483701" r:id="rId10"/>
    <p:sldLayoutId id="2147483711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3800" b="1" kern="1200" cap="all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9pPr>
      <a:extLst/>
    </p:titleStyle>
    <p:bodyStyle>
      <a:lvl1pPr marL="273050" indent="-273050" algn="l" rtl="0" fontAlgn="base">
        <a:spcBef>
          <a:spcPts val="600"/>
        </a:spcBef>
        <a:spcAft>
          <a:spcPct val="0"/>
        </a:spcAft>
        <a:buClr>
          <a:schemeClr val="tx2"/>
        </a:buClr>
        <a:buSzPct val="73000"/>
        <a:buFont typeface="Wingdings 2" pitchFamily="18" charset="2"/>
        <a:buChar char="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20700" indent="-228600" algn="l" rtl="0" fontAlgn="base">
        <a:spcBef>
          <a:spcPts val="500"/>
        </a:spcBef>
        <a:spcAft>
          <a:spcPct val="0"/>
        </a:spcAft>
        <a:buClr>
          <a:srgbClr val="F9B639"/>
        </a:buClr>
        <a:buSzPct val="80000"/>
        <a:buFont typeface="Wingdings 2" pitchFamily="18" charset="2"/>
        <a:buChar char=""/>
        <a:defRPr sz="2300" kern="1200">
          <a:solidFill>
            <a:srgbClr val="6C6C6C"/>
          </a:solidFill>
          <a:latin typeface="+mn-lt"/>
          <a:ea typeface="+mn-ea"/>
          <a:cs typeface="+mn-cs"/>
        </a:defRPr>
      </a:lvl2pPr>
      <a:lvl3pPr marL="758825" indent="-228600" algn="l" rtl="0" fontAlgn="base">
        <a:spcBef>
          <a:spcPts val="400"/>
        </a:spcBef>
        <a:spcAft>
          <a:spcPct val="0"/>
        </a:spcAft>
        <a:buClr>
          <a:srgbClr val="F9B639"/>
        </a:buClr>
        <a:buSzPct val="60000"/>
        <a:buFont typeface="Wingdings" pitchFamily="2" charset="2"/>
        <a:buChar char="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4888" indent="-228600" algn="l" rtl="0" fontAlgn="base">
        <a:spcBef>
          <a:spcPct val="20000"/>
        </a:spcBef>
        <a:spcAft>
          <a:spcPct val="0"/>
        </a:spcAft>
        <a:buClr>
          <a:srgbClr val="F9B639"/>
        </a:buClr>
        <a:buSzPct val="80000"/>
        <a:buFont typeface="Wingdings 2" pitchFamily="18" charset="2"/>
        <a:buChar char=""/>
        <a:defRPr sz="2000" kern="1200">
          <a:solidFill>
            <a:srgbClr val="6C6C6C"/>
          </a:solidFill>
          <a:latin typeface="+mn-lt"/>
          <a:ea typeface="+mn-ea"/>
          <a:cs typeface="+mn-cs"/>
        </a:defRPr>
      </a:lvl4pPr>
      <a:lvl5pPr marL="1279525" indent="-228600" algn="l" rtl="0" fontAlgn="base">
        <a:spcBef>
          <a:spcPts val="400"/>
        </a:spcBef>
        <a:spcAft>
          <a:spcPct val="0"/>
        </a:spcAft>
        <a:buClr>
          <a:srgbClr val="F9B639"/>
        </a:buClr>
        <a:buSzPct val="70000"/>
        <a:buFont typeface="Wingdings" pitchFamily="2" charset="2"/>
        <a:buChar char="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4" Type="http://schemas.openxmlformats.org/officeDocument/2006/relationships/image" Target="../media/image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4" Type="http://schemas.openxmlformats.org/officeDocument/2006/relationships/image" Target="../media/image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Limiting Factors in a Population</a:t>
            </a:r>
            <a:endParaRPr lang="en-US" dirty="0"/>
          </a:p>
        </p:txBody>
      </p:sp>
      <p:sp>
        <p:nvSpPr>
          <p:cNvPr id="14338" name="Subtitle 2"/>
          <p:cNvSpPr>
            <a:spLocks noGrp="1"/>
          </p:cNvSpPr>
          <p:nvPr>
            <p:ph type="subTitle" idx="1"/>
          </p:nvPr>
        </p:nvSpPr>
        <p:spPr>
          <a:xfrm>
            <a:off x="3354388" y="3540125"/>
            <a:ext cx="5114925" cy="1101725"/>
          </a:xfrm>
        </p:spPr>
        <p:txBody>
          <a:bodyPr/>
          <a:lstStyle/>
          <a:p>
            <a:r>
              <a:rPr lang="en-US" smtClean="0"/>
              <a:t>TURN IN YOUR LESSON 21 to the HOMEWORK TRAY NOW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Title 3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382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mtClean="0"/>
              <a:t>Limiting Factors</a:t>
            </a:r>
          </a:p>
        </p:txBody>
      </p:sp>
      <p:sp>
        <p:nvSpPr>
          <p:cNvPr id="92163" name="Text Placeholder 4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903287"/>
          </a:xfrm>
        </p:spPr>
        <p:txBody>
          <a:bodyPr>
            <a:normAutofit fontScale="92500" lnSpcReduction="10000"/>
          </a:bodyPr>
          <a:lstStyle/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en-US" smtClean="0"/>
              <a:t>Density-dependent</a:t>
            </a:r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en-US" smtClean="0"/>
              <a:t>Does matter number of organisms in the area</a:t>
            </a:r>
          </a:p>
        </p:txBody>
      </p:sp>
      <p:sp>
        <p:nvSpPr>
          <p:cNvPr id="25603" name="Content Placeholder 5"/>
          <p:cNvSpPr>
            <a:spLocks noGrp="1"/>
          </p:cNvSpPr>
          <p:nvPr>
            <p:ph sz="half" idx="2"/>
          </p:nvPr>
        </p:nvSpPr>
        <p:spPr>
          <a:xfrm>
            <a:off x="457200" y="2514600"/>
            <a:ext cx="4040188" cy="3611563"/>
          </a:xfrm>
        </p:spPr>
        <p:txBody>
          <a:bodyPr/>
          <a:lstStyle/>
          <a:p>
            <a:endParaRPr lang="en-US" smtClean="0"/>
          </a:p>
          <a:p>
            <a:r>
              <a:rPr lang="en-US" smtClean="0"/>
              <a:t>Food </a:t>
            </a:r>
          </a:p>
          <a:p>
            <a:r>
              <a:rPr lang="en-US" smtClean="0"/>
              <a:t>Living area</a:t>
            </a:r>
          </a:p>
          <a:p>
            <a:r>
              <a:rPr lang="en-US" smtClean="0"/>
              <a:t>Disease</a:t>
            </a:r>
          </a:p>
          <a:p>
            <a:r>
              <a:rPr lang="en-US" smtClean="0"/>
              <a:t>Predators</a:t>
            </a:r>
          </a:p>
          <a:p>
            <a:endParaRPr lang="en-US" smtClean="0"/>
          </a:p>
          <a:p>
            <a:endParaRPr lang="en-US" smtClean="0"/>
          </a:p>
        </p:txBody>
      </p:sp>
      <p:sp>
        <p:nvSpPr>
          <p:cNvPr id="92165" name="Text Placeholder 6"/>
          <p:cNvSpPr>
            <a:spLocks noGrp="1"/>
          </p:cNvSpPr>
          <p:nvPr>
            <p:ph type="body" sz="quarter" idx="3"/>
          </p:nvPr>
        </p:nvSpPr>
        <p:spPr>
          <a:xfrm>
            <a:off x="4572000" y="990600"/>
            <a:ext cx="4041775" cy="2743200"/>
          </a:xfrm>
        </p:spPr>
        <p:txBody>
          <a:bodyPr>
            <a:normAutofit fontScale="70000" lnSpcReduction="20000"/>
          </a:bodyPr>
          <a:lstStyle/>
          <a:p>
            <a:pPr fontAlgn="auto">
              <a:spcAft>
                <a:spcPts val="0"/>
              </a:spcAft>
              <a:buFont typeface="Wingdings 2"/>
              <a:buNone/>
              <a:defRPr/>
            </a:pPr>
            <a:endParaRPr lang="en-US" dirty="0" smtClean="0"/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endParaRPr lang="en-US" dirty="0" smtClean="0"/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endParaRPr lang="en-US" dirty="0" smtClean="0"/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endParaRPr lang="en-US" dirty="0" smtClean="0"/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endParaRPr lang="en-US" dirty="0" smtClean="0"/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endParaRPr lang="en-US" dirty="0" smtClean="0"/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endParaRPr lang="en-US" dirty="0" smtClean="0"/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en-US" dirty="0" smtClean="0"/>
              <a:t>Density-Independent</a:t>
            </a:r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en-US" dirty="0" smtClean="0"/>
              <a:t>Does not matter number of organisms in the area</a:t>
            </a:r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en-US" dirty="0" smtClean="0"/>
              <a:t>Weather</a:t>
            </a:r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en-US" dirty="0" smtClean="0"/>
              <a:t>Natural disasters</a:t>
            </a:r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endParaRPr lang="en-US" dirty="0" smtClean="0"/>
          </a:p>
        </p:txBody>
      </p:sp>
      <p:pic>
        <p:nvPicPr>
          <p:cNvPr id="25605" name="Content Placeholder 8" descr="snow.jpg"/>
          <p:cNvPicPr>
            <a:picLocks noGrp="1" noChangeAspect="1"/>
          </p:cNvPicPr>
          <p:nvPr>
            <p:ph sz="quarter" idx="4"/>
          </p:nvPr>
        </p:nvPicPr>
        <p:blipFill>
          <a:blip r:embed="rId3"/>
          <a:srcRect/>
          <a:stretch>
            <a:fillRect/>
          </a:stretch>
        </p:blipFill>
        <p:spPr>
          <a:xfrm>
            <a:off x="4648200" y="3810000"/>
            <a:ext cx="3962400" cy="28956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en-US" smtClean="0"/>
          </a:p>
        </p:txBody>
      </p:sp>
      <p:sp>
        <p:nvSpPr>
          <p:cNvPr id="5124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en-US" smtClean="0"/>
          </a:p>
        </p:txBody>
      </p:sp>
      <p:pic>
        <p:nvPicPr>
          <p:cNvPr id="5125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05000" y="0"/>
            <a:ext cx="4981575" cy="439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6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95263" y="4546600"/>
            <a:ext cx="8948737" cy="231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inkTgt spid="_x0000_s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inkTgt spid="_x0000_s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en-US" smtClean="0"/>
          </a:p>
        </p:txBody>
      </p:sp>
      <p:sp>
        <p:nvSpPr>
          <p:cNvPr id="6148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en-US" smtClean="0"/>
          </a:p>
        </p:txBody>
      </p:sp>
      <p:pic>
        <p:nvPicPr>
          <p:cNvPr id="6149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3663" y="533400"/>
            <a:ext cx="9050337" cy="5291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inkTgt spid="_x0000_s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inkTgt spid="_x0000_s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en-US" smtClean="0"/>
          </a:p>
        </p:txBody>
      </p:sp>
      <p:sp>
        <p:nvSpPr>
          <p:cNvPr id="7172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en-US" smtClean="0"/>
          </a:p>
        </p:txBody>
      </p:sp>
      <p:pic>
        <p:nvPicPr>
          <p:cNvPr id="7173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0375" y="381000"/>
            <a:ext cx="8683625" cy="5957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inkTgt spid="_x0000_s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inkTgt spid="_x0000_s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en-US" smtClean="0"/>
          </a:p>
        </p:txBody>
      </p:sp>
      <p:sp>
        <p:nvSpPr>
          <p:cNvPr id="8196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en-US" smtClean="0"/>
          </a:p>
        </p:txBody>
      </p:sp>
      <p:pic>
        <p:nvPicPr>
          <p:cNvPr id="8197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1066800"/>
            <a:ext cx="9050338" cy="4692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inkTgt spid="_x0000_s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inkTgt spid="_x0000_s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7" name="Picture 2" descr="FR19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838200" y="-130175"/>
            <a:ext cx="11709400" cy="706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0291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en-US" smtClean="0"/>
          </a:p>
        </p:txBody>
      </p:sp>
      <p:sp>
        <p:nvSpPr>
          <p:cNvPr id="145412" name="Rectangle 4"/>
          <p:cNvSpPr>
            <a:spLocks noGrp="1" noChangeArrowheads="1"/>
          </p:cNvSpPr>
          <p:nvPr>
            <p:ph idx="1"/>
          </p:nvPr>
        </p:nvSpPr>
        <p:spPr>
          <a:xfrm>
            <a:off x="0" y="0"/>
            <a:ext cx="9144000" cy="4530725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sz="2800" b="1" smtClean="0"/>
              <a:t> 	</a:t>
            </a:r>
            <a:r>
              <a:rPr lang="en-US" sz="2800" smtClean="0">
                <a:solidFill>
                  <a:schemeClr val="bg1"/>
                </a:solidFill>
              </a:rPr>
              <a:t>Which situation is caused by a density-independent limiting factor?</a:t>
            </a:r>
          </a:p>
          <a:p>
            <a:pPr>
              <a:lnSpc>
                <a:spcPct val="80000"/>
              </a:lnSpc>
              <a:buFontTx/>
              <a:buNone/>
            </a:pPr>
            <a:endParaRPr lang="en-US" sz="2800" b="1" smtClean="0">
              <a:solidFill>
                <a:schemeClr val="bg1"/>
              </a:solidFill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en-US" sz="2800" b="1" smtClean="0">
                <a:solidFill>
                  <a:schemeClr val="bg1"/>
                </a:solidFill>
              </a:rPr>
              <a:t>A </a:t>
            </a:r>
            <a:r>
              <a:rPr lang="en-US" sz="2800" smtClean="0">
                <a:solidFill>
                  <a:schemeClr val="bg1"/>
                </a:solidFill>
              </a:rPr>
              <a:t>The influenza outbreak of 1918–1919 killed over 20 million people.</a:t>
            </a:r>
            <a:endParaRPr lang="en-US" sz="2800" b="1" smtClean="0">
              <a:solidFill>
                <a:schemeClr val="bg1"/>
              </a:solidFill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en-US" sz="2800" b="1" smtClean="0">
                <a:solidFill>
                  <a:schemeClr val="bg1"/>
                </a:solidFill>
              </a:rPr>
              <a:t>B </a:t>
            </a:r>
            <a:r>
              <a:rPr lang="en-US" sz="2800" smtClean="0">
                <a:solidFill>
                  <a:schemeClr val="bg1"/>
                </a:solidFill>
              </a:rPr>
              <a:t>The cones of the jack pine need heat from a fire to help release seeds.</a:t>
            </a:r>
            <a:endParaRPr lang="en-US" sz="2800" b="1" smtClean="0">
              <a:solidFill>
                <a:schemeClr val="bg1"/>
              </a:solidFill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en-US" sz="2800" b="1" smtClean="0">
                <a:solidFill>
                  <a:schemeClr val="bg1"/>
                </a:solidFill>
              </a:rPr>
              <a:t>C </a:t>
            </a:r>
            <a:r>
              <a:rPr lang="en-US" sz="2800" smtClean="0">
                <a:solidFill>
                  <a:schemeClr val="bg1"/>
                </a:solidFill>
              </a:rPr>
              <a:t>A parasite alters reproduction in a woodpecker population causing fewer births.</a:t>
            </a:r>
            <a:endParaRPr lang="en-US" sz="2800" b="1" smtClean="0">
              <a:solidFill>
                <a:schemeClr val="bg1"/>
              </a:solidFill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en-US" sz="2800" b="1" smtClean="0">
                <a:solidFill>
                  <a:schemeClr val="bg1"/>
                </a:solidFill>
              </a:rPr>
              <a:t>D </a:t>
            </a:r>
            <a:r>
              <a:rPr lang="en-US" sz="2800" smtClean="0">
                <a:solidFill>
                  <a:schemeClr val="bg1"/>
                </a:solidFill>
              </a:rPr>
              <a:t>A queen bee regulates the number of eggs she lays according to the amount of food available.</a:t>
            </a:r>
          </a:p>
        </p:txBody>
      </p:sp>
    </p:spTree>
  </p:cSld>
  <p:clrMapOvr>
    <a:masterClrMapping/>
  </p:clrMapOvr>
  <p:transition advClick="0" advTm="3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1454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5" name="Picture 2" descr="tornado-natural-disaster-400a06180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38400" y="0"/>
            <a:ext cx="38100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1315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en-US" smtClean="0"/>
          </a:p>
        </p:txBody>
      </p:sp>
      <p:sp>
        <p:nvSpPr>
          <p:cNvPr id="147460" name="Rectangle 4"/>
          <p:cNvSpPr>
            <a:spLocks noGrp="1" noChangeArrowheads="1"/>
          </p:cNvSpPr>
          <p:nvPr>
            <p:ph idx="1"/>
          </p:nvPr>
        </p:nvSpPr>
        <p:spPr>
          <a:xfrm>
            <a:off x="0" y="2327275"/>
            <a:ext cx="9144000" cy="4530725"/>
          </a:xfrm>
        </p:spPr>
        <p:txBody>
          <a:bodyPr/>
          <a:lstStyle/>
          <a:p>
            <a:pPr>
              <a:buFontTx/>
              <a:buNone/>
            </a:pPr>
            <a:r>
              <a:rPr lang="en-US" sz="2800" b="1" smtClean="0"/>
              <a:t> 	</a:t>
            </a:r>
            <a:r>
              <a:rPr lang="en-US" sz="2800" smtClean="0">
                <a:solidFill>
                  <a:srgbClr val="FFCC66"/>
                </a:solidFill>
              </a:rPr>
              <a:t>Which statement BEST describes the relationship between natural disasters or human-caused disasters and population size?</a:t>
            </a:r>
            <a:endParaRPr lang="en-US" sz="2800" b="1" smtClean="0">
              <a:solidFill>
                <a:srgbClr val="FFCC66"/>
              </a:solidFill>
            </a:endParaRPr>
          </a:p>
          <a:p>
            <a:pPr>
              <a:buFontTx/>
              <a:buNone/>
            </a:pPr>
            <a:r>
              <a:rPr lang="en-US" sz="2800" b="1" smtClean="0"/>
              <a:t>A </a:t>
            </a:r>
            <a:r>
              <a:rPr lang="en-US" sz="2800" smtClean="0"/>
              <a:t>Natural and human-caused disasters are density-dependent factors.</a:t>
            </a:r>
            <a:endParaRPr lang="en-US" sz="2800" b="1" smtClean="0"/>
          </a:p>
          <a:p>
            <a:pPr>
              <a:buFontTx/>
              <a:buNone/>
            </a:pPr>
            <a:r>
              <a:rPr lang="en-US" sz="2800" b="1" smtClean="0"/>
              <a:t>B </a:t>
            </a:r>
            <a:r>
              <a:rPr lang="en-US" sz="2800" smtClean="0"/>
              <a:t>Natural and human-caused disasters are density-independent factors.</a:t>
            </a:r>
            <a:endParaRPr lang="en-US" sz="2800" b="1" smtClean="0"/>
          </a:p>
          <a:p>
            <a:pPr>
              <a:buFontTx/>
              <a:buNone/>
            </a:pPr>
            <a:r>
              <a:rPr lang="en-US" sz="2800" b="1" smtClean="0"/>
              <a:t>C </a:t>
            </a:r>
            <a:r>
              <a:rPr lang="en-US" sz="2800" smtClean="0"/>
              <a:t>Human-caused disasters are density-independent whereas natural disasters are density-dependent.</a:t>
            </a:r>
          </a:p>
        </p:txBody>
      </p:sp>
    </p:spTree>
  </p:cSld>
  <p:clrMapOvr>
    <a:masterClrMapping/>
  </p:clrMapOvr>
  <p:transition advClick="0" advTm="3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14746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C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20675"/>
            <a:ext cx="7242175" cy="11430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en-US" smtClean="0"/>
          </a:p>
        </p:txBody>
      </p:sp>
      <p:sp>
        <p:nvSpPr>
          <p:cNvPr id="148483" name="Rectangle 3"/>
          <p:cNvSpPr>
            <a:spLocks noGrp="1" noChangeArrowheads="1"/>
          </p:cNvSpPr>
          <p:nvPr>
            <p:ph sz="half" idx="1"/>
          </p:nvPr>
        </p:nvSpPr>
        <p:spPr>
          <a:xfrm>
            <a:off x="0" y="1066800"/>
            <a:ext cx="8686800" cy="6130925"/>
          </a:xfrm>
        </p:spPr>
        <p:txBody>
          <a:bodyPr/>
          <a:lstStyle/>
          <a:p>
            <a:pPr>
              <a:buFontTx/>
              <a:buNone/>
            </a:pPr>
            <a:r>
              <a:rPr lang="en-US" b="1" smtClean="0"/>
              <a:t> 	</a:t>
            </a:r>
            <a:r>
              <a:rPr lang="en-US" smtClean="0"/>
              <a:t>Which relationship BEST identifies a density-dependent limiting factor?</a:t>
            </a:r>
          </a:p>
          <a:p>
            <a:pPr>
              <a:buFontTx/>
              <a:buNone/>
            </a:pPr>
            <a:endParaRPr lang="en-US" b="1" smtClean="0"/>
          </a:p>
          <a:p>
            <a:pPr>
              <a:buFontTx/>
              <a:buNone/>
            </a:pPr>
            <a:r>
              <a:rPr lang="en-US" b="1" smtClean="0"/>
              <a:t>A </a:t>
            </a:r>
            <a:r>
              <a:rPr lang="en-US" smtClean="0"/>
              <a:t>A bobcat population declines due to disease.</a:t>
            </a:r>
            <a:endParaRPr lang="en-US" b="1" smtClean="0"/>
          </a:p>
          <a:p>
            <a:pPr>
              <a:buFontTx/>
              <a:buNone/>
            </a:pPr>
            <a:r>
              <a:rPr lang="en-US" b="1" smtClean="0"/>
              <a:t>B </a:t>
            </a:r>
            <a:r>
              <a:rPr lang="en-US" smtClean="0"/>
              <a:t>A fish population declines due to a severe drought.</a:t>
            </a:r>
            <a:endParaRPr lang="en-US" b="1" smtClean="0"/>
          </a:p>
          <a:p>
            <a:pPr>
              <a:buFontTx/>
              <a:buNone/>
            </a:pPr>
            <a:r>
              <a:rPr lang="en-US" b="1" smtClean="0"/>
              <a:t>C </a:t>
            </a:r>
            <a:r>
              <a:rPr lang="en-US" smtClean="0"/>
              <a:t>A bird population declines due to pollution.</a:t>
            </a:r>
            <a:endParaRPr lang="en-US" b="1" smtClean="0"/>
          </a:p>
          <a:p>
            <a:pPr>
              <a:buFontTx/>
              <a:buNone/>
            </a:pPr>
            <a:r>
              <a:rPr lang="en-US" b="1" smtClean="0"/>
              <a:t>D </a:t>
            </a:r>
            <a:r>
              <a:rPr lang="en-US" smtClean="0"/>
              <a:t>A wolf population declines due to a cold winter.</a:t>
            </a:r>
          </a:p>
        </p:txBody>
      </p:sp>
      <p:sp>
        <p:nvSpPr>
          <p:cNvPr id="44035" name="Rectangle 4"/>
          <p:cNvSpPr>
            <a:spLocks noGrp="1" noChangeArrowheads="1"/>
          </p:cNvSpPr>
          <p:nvPr>
            <p:ph sz="half" idx="2"/>
          </p:nvPr>
        </p:nvSpPr>
        <p:spPr>
          <a:xfrm>
            <a:off x="4178300" y="1600200"/>
            <a:ext cx="3521075" cy="4525963"/>
          </a:xfrm>
        </p:spPr>
        <p:txBody>
          <a:bodyPr/>
          <a:lstStyle/>
          <a:p>
            <a:endParaRPr lang="en-US" sz="2400" smtClean="0"/>
          </a:p>
        </p:txBody>
      </p:sp>
    </p:spTree>
  </p:cSld>
  <p:clrMapOvr>
    <a:masterClrMapping/>
  </p:clrMapOvr>
  <p:transition advClick="0" advTm="3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148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C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20040"/>
            <a:ext cx="7239000" cy="11430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mtClean="0"/>
              <a:t>  </a:t>
            </a:r>
            <a:endParaRPr lang="en-US" dirty="0" smtClean="0"/>
          </a:p>
        </p:txBody>
      </p:sp>
      <p:sp>
        <p:nvSpPr>
          <p:cNvPr id="149507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marL="274320" indent="-274320" fontAlgn="auto">
              <a:spcAft>
                <a:spcPts val="0"/>
              </a:spcAft>
              <a:buFont typeface="Wingdings 2"/>
              <a:buChar char=""/>
              <a:defRPr/>
            </a:pPr>
            <a:r>
              <a:rPr lang="en-US" dirty="0" smtClean="0"/>
              <a:t>Which statement BEST explains why a disease may affect one population more than another population?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Char char=""/>
              <a:defRPr/>
            </a:pPr>
            <a:r>
              <a:rPr lang="en-US" dirty="0" smtClean="0"/>
              <a:t>A Because disease is a density-dependent limiting factor, a larger population makes it easier for the virus to spread from person to person.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Char char=""/>
              <a:defRPr/>
            </a:pPr>
            <a:r>
              <a:rPr lang="en-US" dirty="0" smtClean="0"/>
              <a:t>B Because disease is a density-independent limiting factor, a larger population makes it easier for the virus to spread from person to person.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Char char=""/>
              <a:defRPr/>
            </a:pPr>
            <a:r>
              <a:rPr lang="en-US" dirty="0" smtClean="0"/>
              <a:t>C Because disease is a density-dependent limiting factor, climate can influence the disease, making it more or less affective.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Char char=""/>
              <a:defRPr/>
            </a:pPr>
            <a:r>
              <a:rPr lang="en-US" dirty="0" smtClean="0"/>
              <a:t>D Because disease is a density-independent limiting factor, climate can influence the disease, making it more or less affective.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149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149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149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49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Title 3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382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mtClean="0"/>
              <a:t>Limiting Factors</a:t>
            </a:r>
          </a:p>
        </p:txBody>
      </p:sp>
      <p:sp>
        <p:nvSpPr>
          <p:cNvPr id="92163" name="Text Placeholder 4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903287"/>
          </a:xfrm>
        </p:spPr>
        <p:txBody>
          <a:bodyPr>
            <a:normAutofit fontScale="92500" lnSpcReduction="10000"/>
          </a:bodyPr>
          <a:lstStyle/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en-US" smtClean="0"/>
              <a:t>Density-dependent</a:t>
            </a:r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en-US" smtClean="0"/>
              <a:t>Does matter number of organisms in the area</a:t>
            </a:r>
          </a:p>
        </p:txBody>
      </p:sp>
      <p:sp>
        <p:nvSpPr>
          <p:cNvPr id="92165" name="Text Placeholder 6"/>
          <p:cNvSpPr>
            <a:spLocks noGrp="1"/>
          </p:cNvSpPr>
          <p:nvPr>
            <p:ph type="body" sz="half" idx="3"/>
          </p:nvPr>
        </p:nvSpPr>
        <p:spPr>
          <a:xfrm>
            <a:off x="4572000" y="990600"/>
            <a:ext cx="4041775" cy="1524000"/>
          </a:xfrm>
        </p:spPr>
        <p:txBody>
          <a:bodyPr>
            <a:normAutofit fontScale="25000" lnSpcReduction="20000"/>
          </a:bodyPr>
          <a:lstStyle/>
          <a:p>
            <a:pPr fontAlgn="auto">
              <a:spcAft>
                <a:spcPts val="0"/>
              </a:spcAft>
              <a:buFont typeface="Wingdings 2"/>
              <a:buNone/>
              <a:defRPr/>
            </a:pPr>
            <a:endParaRPr lang="en-US" dirty="0" smtClean="0"/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endParaRPr lang="en-US" dirty="0" smtClean="0"/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endParaRPr lang="en-US" dirty="0" smtClean="0"/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endParaRPr lang="en-US" dirty="0" smtClean="0"/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endParaRPr lang="en-US" dirty="0" smtClean="0"/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endParaRPr lang="en-US" dirty="0" smtClean="0"/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endParaRPr lang="en-US" dirty="0" smtClean="0"/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en-US" dirty="0" smtClean="0"/>
              <a:t>Density-Independent</a:t>
            </a:r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en-US" dirty="0" smtClean="0"/>
              <a:t>Does not matter number of organisms in the area</a:t>
            </a:r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en-US" dirty="0" smtClean="0"/>
              <a:t>Weather</a:t>
            </a:r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en-US" dirty="0" smtClean="0"/>
              <a:t>Natural disasters</a:t>
            </a:r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endParaRPr lang="en-US" dirty="0" smtClean="0"/>
          </a:p>
        </p:txBody>
      </p:sp>
      <p:sp>
        <p:nvSpPr>
          <p:cNvPr id="48132" name="Content Placeholder 5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611563"/>
          </a:xfrm>
        </p:spPr>
        <p:txBody>
          <a:bodyPr/>
          <a:lstStyle/>
          <a:p>
            <a:endParaRPr lang="en-US" smtClean="0"/>
          </a:p>
          <a:p>
            <a:r>
              <a:rPr lang="en-US" smtClean="0"/>
              <a:t>Food </a:t>
            </a:r>
          </a:p>
          <a:p>
            <a:r>
              <a:rPr lang="en-US" smtClean="0"/>
              <a:t>Living area</a:t>
            </a:r>
          </a:p>
          <a:p>
            <a:r>
              <a:rPr lang="en-US" smtClean="0"/>
              <a:t>Disease</a:t>
            </a:r>
          </a:p>
          <a:p>
            <a:r>
              <a:rPr lang="en-US" smtClean="0"/>
              <a:t>Predators</a:t>
            </a:r>
          </a:p>
          <a:p>
            <a:endParaRPr lang="en-US" smtClean="0"/>
          </a:p>
          <a:p>
            <a:endParaRPr lang="en-US" smtClean="0"/>
          </a:p>
        </p:txBody>
      </p:sp>
      <p:pic>
        <p:nvPicPr>
          <p:cNvPr id="48133" name="Content Placeholder 8" descr="snow.jpg"/>
          <p:cNvPicPr>
            <a:picLocks noGrp="1" noChangeAspect="1"/>
          </p:cNvPicPr>
          <p:nvPr>
            <p:ph sz="quarter" idx="4"/>
          </p:nvPr>
        </p:nvPicPr>
        <p:blipFill>
          <a:blip r:embed="rId3"/>
          <a:srcRect/>
          <a:stretch>
            <a:fillRect/>
          </a:stretch>
        </p:blipFill>
        <p:spPr>
          <a:xfrm>
            <a:off x="5624513" y="3297238"/>
            <a:ext cx="628650" cy="94297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mtClean="0">
                <a:solidFill>
                  <a:srgbClr val="FF0000"/>
                </a:solidFill>
              </a:rPr>
              <a:t>Standard 16</a:t>
            </a:r>
            <a:endParaRPr lang="en-US" smtClean="0"/>
          </a:p>
        </p:txBody>
      </p:sp>
      <p:sp>
        <p:nvSpPr>
          <p:cNvPr id="15362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Identify density-dependent and density-independent limiting factors that</a:t>
            </a:r>
          </a:p>
          <a:p>
            <a:pPr>
              <a:buFontTx/>
              <a:buNone/>
            </a:pPr>
            <a:r>
              <a:rPr lang="en-US" smtClean="0"/>
              <a:t>   affect populations in an ecosystem.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en-US" smtClean="0"/>
          </a:p>
        </p:txBody>
      </p:sp>
      <p:sp>
        <p:nvSpPr>
          <p:cNvPr id="1028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en-US" smtClean="0"/>
          </a:p>
        </p:txBody>
      </p:sp>
      <p:pic>
        <p:nvPicPr>
          <p:cNvPr id="1029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05000" y="0"/>
            <a:ext cx="4981575" cy="439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0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95263" y="4546600"/>
            <a:ext cx="8948737" cy="231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inkTgt spid="_x0000_s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inkTgt spid="_x0000_s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en-US" smtClean="0"/>
          </a:p>
        </p:txBody>
      </p:sp>
      <p:sp>
        <p:nvSpPr>
          <p:cNvPr id="2052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en-US" smtClean="0"/>
          </a:p>
        </p:txBody>
      </p:sp>
      <p:pic>
        <p:nvPicPr>
          <p:cNvPr id="2053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3663" y="533400"/>
            <a:ext cx="9050337" cy="5291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inkTgt spid="_x0000_s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inkTgt spid="_x0000_s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en-US" smtClean="0"/>
          </a:p>
        </p:txBody>
      </p:sp>
      <p:sp>
        <p:nvSpPr>
          <p:cNvPr id="3076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en-US" smtClean="0"/>
          </a:p>
        </p:txBody>
      </p:sp>
      <p:pic>
        <p:nvPicPr>
          <p:cNvPr id="3077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0375" y="381000"/>
            <a:ext cx="8683625" cy="5957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inkTgt spid="_x0000_s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inkTgt spid="_x0000_s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en-US" smtClean="0"/>
          </a:p>
        </p:txBody>
      </p:sp>
      <p:sp>
        <p:nvSpPr>
          <p:cNvPr id="4100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en-US" smtClean="0"/>
          </a:p>
        </p:txBody>
      </p:sp>
      <p:pic>
        <p:nvPicPr>
          <p:cNvPr id="4101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1066800"/>
            <a:ext cx="9050338" cy="4692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inkTgt spid="_x0000_s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inkTgt spid="_x0000_s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5" name="Picture 2" descr="FR19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838200" y="-130175"/>
            <a:ext cx="11709400" cy="706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0291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en-US" smtClean="0"/>
          </a:p>
        </p:txBody>
      </p:sp>
      <p:sp>
        <p:nvSpPr>
          <p:cNvPr id="145412" name="Rectangle 4"/>
          <p:cNvSpPr>
            <a:spLocks noGrp="1" noChangeArrowheads="1"/>
          </p:cNvSpPr>
          <p:nvPr>
            <p:ph idx="1"/>
          </p:nvPr>
        </p:nvSpPr>
        <p:spPr>
          <a:xfrm>
            <a:off x="0" y="0"/>
            <a:ext cx="9144000" cy="4530725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sz="2800" b="1" smtClean="0"/>
              <a:t> 	</a:t>
            </a:r>
            <a:r>
              <a:rPr lang="en-US" sz="2800" smtClean="0">
                <a:solidFill>
                  <a:schemeClr val="bg1"/>
                </a:solidFill>
              </a:rPr>
              <a:t>Which situation is caused by a density-independent limiting factor?</a:t>
            </a:r>
          </a:p>
          <a:p>
            <a:pPr>
              <a:lnSpc>
                <a:spcPct val="80000"/>
              </a:lnSpc>
              <a:buFontTx/>
              <a:buNone/>
            </a:pPr>
            <a:endParaRPr lang="en-US" sz="2800" b="1" smtClean="0">
              <a:solidFill>
                <a:schemeClr val="bg1"/>
              </a:solidFill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en-US" sz="2800" b="1" smtClean="0">
                <a:solidFill>
                  <a:schemeClr val="bg1"/>
                </a:solidFill>
              </a:rPr>
              <a:t>A </a:t>
            </a:r>
            <a:r>
              <a:rPr lang="en-US" sz="2800" smtClean="0">
                <a:solidFill>
                  <a:schemeClr val="bg1"/>
                </a:solidFill>
              </a:rPr>
              <a:t>The influenza outbreak of 1918–1919 killed over 20 million people.</a:t>
            </a:r>
            <a:endParaRPr lang="en-US" sz="2800" b="1" smtClean="0">
              <a:solidFill>
                <a:schemeClr val="bg1"/>
              </a:solidFill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en-US" sz="2800" b="1" smtClean="0">
                <a:solidFill>
                  <a:schemeClr val="bg1"/>
                </a:solidFill>
              </a:rPr>
              <a:t>B </a:t>
            </a:r>
            <a:r>
              <a:rPr lang="en-US" sz="2800" smtClean="0">
                <a:solidFill>
                  <a:schemeClr val="bg1"/>
                </a:solidFill>
              </a:rPr>
              <a:t>The cones of the jack pine need heat from a fire to help release seeds.</a:t>
            </a:r>
            <a:endParaRPr lang="en-US" sz="2800" b="1" smtClean="0">
              <a:solidFill>
                <a:schemeClr val="bg1"/>
              </a:solidFill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en-US" sz="2800" b="1" smtClean="0">
                <a:solidFill>
                  <a:schemeClr val="bg1"/>
                </a:solidFill>
              </a:rPr>
              <a:t>C </a:t>
            </a:r>
            <a:r>
              <a:rPr lang="en-US" sz="2800" smtClean="0">
                <a:solidFill>
                  <a:schemeClr val="bg1"/>
                </a:solidFill>
              </a:rPr>
              <a:t>A parasite alters reproduction in a woodpecker population causing fewer births.</a:t>
            </a:r>
            <a:endParaRPr lang="en-US" sz="2800" b="1" smtClean="0">
              <a:solidFill>
                <a:schemeClr val="bg1"/>
              </a:solidFill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en-US" sz="2800" b="1" smtClean="0">
                <a:solidFill>
                  <a:schemeClr val="bg1"/>
                </a:solidFill>
              </a:rPr>
              <a:t>D </a:t>
            </a:r>
            <a:r>
              <a:rPr lang="en-US" sz="2800" smtClean="0">
                <a:solidFill>
                  <a:schemeClr val="bg1"/>
                </a:solidFill>
              </a:rPr>
              <a:t>A queen bee regulates the number of eggs she lays according to the amount of food available.</a:t>
            </a:r>
          </a:p>
        </p:txBody>
      </p:sp>
    </p:spTree>
  </p:cSld>
  <p:clrMapOvr>
    <a:masterClrMapping/>
  </p:clrMapOvr>
  <p:transition advClick="0" advTm="3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1454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3" name="Picture 2" descr="tornado-natural-disaster-400a06180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38400" y="0"/>
            <a:ext cx="38100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1315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en-US" smtClean="0"/>
          </a:p>
        </p:txBody>
      </p:sp>
      <p:sp>
        <p:nvSpPr>
          <p:cNvPr id="147460" name="Rectangle 4"/>
          <p:cNvSpPr>
            <a:spLocks noGrp="1" noChangeArrowheads="1"/>
          </p:cNvSpPr>
          <p:nvPr>
            <p:ph idx="1"/>
          </p:nvPr>
        </p:nvSpPr>
        <p:spPr>
          <a:xfrm>
            <a:off x="0" y="2327275"/>
            <a:ext cx="9144000" cy="4530725"/>
          </a:xfrm>
        </p:spPr>
        <p:txBody>
          <a:bodyPr/>
          <a:lstStyle/>
          <a:p>
            <a:pPr>
              <a:buFontTx/>
              <a:buNone/>
            </a:pPr>
            <a:r>
              <a:rPr lang="en-US" sz="2800" b="1" smtClean="0"/>
              <a:t> 	</a:t>
            </a:r>
            <a:r>
              <a:rPr lang="en-US" sz="2800" smtClean="0">
                <a:solidFill>
                  <a:srgbClr val="FFCC66"/>
                </a:solidFill>
              </a:rPr>
              <a:t>Which statement BEST describes the relationship between natural disasters or human-caused disasters and population size?</a:t>
            </a:r>
            <a:endParaRPr lang="en-US" sz="2800" b="1" smtClean="0">
              <a:solidFill>
                <a:srgbClr val="FFCC66"/>
              </a:solidFill>
            </a:endParaRPr>
          </a:p>
          <a:p>
            <a:pPr>
              <a:buFontTx/>
              <a:buNone/>
            </a:pPr>
            <a:r>
              <a:rPr lang="en-US" sz="2800" b="1" smtClean="0"/>
              <a:t>A </a:t>
            </a:r>
            <a:r>
              <a:rPr lang="en-US" sz="2800" smtClean="0"/>
              <a:t>Natural and human-caused disasters are density-dependent factors.</a:t>
            </a:r>
            <a:endParaRPr lang="en-US" sz="2800" b="1" smtClean="0"/>
          </a:p>
          <a:p>
            <a:pPr>
              <a:buFontTx/>
              <a:buNone/>
            </a:pPr>
            <a:r>
              <a:rPr lang="en-US" sz="2800" b="1" smtClean="0"/>
              <a:t>B </a:t>
            </a:r>
            <a:r>
              <a:rPr lang="en-US" sz="2800" smtClean="0"/>
              <a:t>Natural and human-caused disasters are density-independent factors.</a:t>
            </a:r>
            <a:endParaRPr lang="en-US" sz="2800" b="1" smtClean="0"/>
          </a:p>
          <a:p>
            <a:pPr>
              <a:buFontTx/>
              <a:buNone/>
            </a:pPr>
            <a:r>
              <a:rPr lang="en-US" sz="2800" b="1" smtClean="0"/>
              <a:t>C </a:t>
            </a:r>
            <a:r>
              <a:rPr lang="en-US" sz="2800" smtClean="0"/>
              <a:t>Human-caused disasters are density-independent whereas natural disasters are density-dependent.</a:t>
            </a:r>
          </a:p>
        </p:txBody>
      </p:sp>
    </p:spTree>
  </p:cSld>
  <p:clrMapOvr>
    <a:masterClrMapping/>
  </p:clrMapOvr>
  <p:transition advClick="0" advTm="3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14746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C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20675"/>
            <a:ext cx="7242175" cy="11430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en-US" smtClean="0"/>
          </a:p>
        </p:txBody>
      </p:sp>
      <p:sp>
        <p:nvSpPr>
          <p:cNvPr id="148483" name="Rectangle 3"/>
          <p:cNvSpPr>
            <a:spLocks noGrp="1" noChangeArrowheads="1"/>
          </p:cNvSpPr>
          <p:nvPr>
            <p:ph sz="half" idx="1"/>
          </p:nvPr>
        </p:nvSpPr>
        <p:spPr>
          <a:xfrm>
            <a:off x="0" y="1066800"/>
            <a:ext cx="8686800" cy="6130925"/>
          </a:xfrm>
        </p:spPr>
        <p:txBody>
          <a:bodyPr/>
          <a:lstStyle/>
          <a:p>
            <a:pPr>
              <a:buFontTx/>
              <a:buNone/>
            </a:pPr>
            <a:r>
              <a:rPr lang="en-US" b="1" smtClean="0"/>
              <a:t> 	</a:t>
            </a:r>
            <a:r>
              <a:rPr lang="en-US" smtClean="0"/>
              <a:t>Which relationship BEST identifies a density-dependent limiting factor?</a:t>
            </a:r>
          </a:p>
          <a:p>
            <a:pPr>
              <a:buFontTx/>
              <a:buNone/>
            </a:pPr>
            <a:endParaRPr lang="en-US" b="1" smtClean="0"/>
          </a:p>
          <a:p>
            <a:pPr>
              <a:buFontTx/>
              <a:buNone/>
            </a:pPr>
            <a:r>
              <a:rPr lang="en-US" b="1" smtClean="0"/>
              <a:t>A </a:t>
            </a:r>
            <a:r>
              <a:rPr lang="en-US" smtClean="0"/>
              <a:t>A bobcat population declines due to disease.</a:t>
            </a:r>
            <a:endParaRPr lang="en-US" b="1" smtClean="0"/>
          </a:p>
          <a:p>
            <a:pPr>
              <a:buFontTx/>
              <a:buNone/>
            </a:pPr>
            <a:r>
              <a:rPr lang="en-US" b="1" smtClean="0"/>
              <a:t>B </a:t>
            </a:r>
            <a:r>
              <a:rPr lang="en-US" smtClean="0"/>
              <a:t>A fish population declines due to a severe drought.</a:t>
            </a:r>
            <a:endParaRPr lang="en-US" b="1" smtClean="0"/>
          </a:p>
          <a:p>
            <a:pPr>
              <a:buFontTx/>
              <a:buNone/>
            </a:pPr>
            <a:r>
              <a:rPr lang="en-US" b="1" smtClean="0"/>
              <a:t>C </a:t>
            </a:r>
            <a:r>
              <a:rPr lang="en-US" smtClean="0"/>
              <a:t>A bird population declines due to pollution.</a:t>
            </a:r>
            <a:endParaRPr lang="en-US" b="1" smtClean="0"/>
          </a:p>
          <a:p>
            <a:pPr>
              <a:buFontTx/>
              <a:buNone/>
            </a:pPr>
            <a:r>
              <a:rPr lang="en-US" b="1" smtClean="0"/>
              <a:t>D </a:t>
            </a:r>
            <a:r>
              <a:rPr lang="en-US" smtClean="0"/>
              <a:t>A wolf population declines due to a cold winter.</a:t>
            </a:r>
          </a:p>
        </p:txBody>
      </p:sp>
      <p:sp>
        <p:nvSpPr>
          <p:cNvPr id="66563" name="Rectangle 4"/>
          <p:cNvSpPr>
            <a:spLocks noGrp="1" noChangeArrowheads="1"/>
          </p:cNvSpPr>
          <p:nvPr>
            <p:ph sz="half" idx="2"/>
          </p:nvPr>
        </p:nvSpPr>
        <p:spPr>
          <a:xfrm>
            <a:off x="4178300" y="1600200"/>
            <a:ext cx="3521075" cy="4525963"/>
          </a:xfrm>
        </p:spPr>
        <p:txBody>
          <a:bodyPr/>
          <a:lstStyle/>
          <a:p>
            <a:endParaRPr lang="en-US" sz="2400" smtClean="0"/>
          </a:p>
        </p:txBody>
      </p:sp>
    </p:spTree>
  </p:cSld>
  <p:clrMapOvr>
    <a:masterClrMapping/>
  </p:clrMapOvr>
  <p:transition advClick="0" advTm="3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148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C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en-US" smtClean="0"/>
          </a:p>
        </p:txBody>
      </p:sp>
      <p:sp>
        <p:nvSpPr>
          <p:cNvPr id="149507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228600"/>
            <a:ext cx="8229600" cy="63246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sz="2800" smtClean="0"/>
              <a:t>Which statement BEST explains why a disease may affect one population more than another population?</a:t>
            </a:r>
          </a:p>
          <a:p>
            <a:pPr>
              <a:lnSpc>
                <a:spcPct val="80000"/>
              </a:lnSpc>
            </a:pPr>
            <a:r>
              <a:rPr lang="en-US" sz="2800" b="1" smtClean="0"/>
              <a:t>A </a:t>
            </a:r>
            <a:r>
              <a:rPr lang="en-US" sz="2800" smtClean="0"/>
              <a:t>Because disease is a density-dependent limiting factor, a larger population makes it easier for the virus to spread from person to person.</a:t>
            </a:r>
          </a:p>
          <a:p>
            <a:pPr>
              <a:lnSpc>
                <a:spcPct val="80000"/>
              </a:lnSpc>
            </a:pPr>
            <a:r>
              <a:rPr lang="en-US" sz="2800" b="1" smtClean="0"/>
              <a:t>B </a:t>
            </a:r>
            <a:r>
              <a:rPr lang="en-US" sz="2800" smtClean="0"/>
              <a:t>Because disease is a density-independent limiting factor, a larger population makes it easier for the virus to spread from person to person.</a:t>
            </a:r>
          </a:p>
          <a:p>
            <a:pPr>
              <a:lnSpc>
                <a:spcPct val="80000"/>
              </a:lnSpc>
            </a:pPr>
            <a:r>
              <a:rPr lang="en-US" sz="2800" b="1" smtClean="0"/>
              <a:t>C </a:t>
            </a:r>
            <a:r>
              <a:rPr lang="en-US" sz="2800" smtClean="0"/>
              <a:t>Because disease is a density-dependent limiting factor, climate can influence the disease, making it more or less affective.</a:t>
            </a:r>
          </a:p>
          <a:p>
            <a:pPr>
              <a:lnSpc>
                <a:spcPct val="80000"/>
              </a:lnSpc>
            </a:pPr>
            <a:r>
              <a:rPr lang="en-US" sz="2800" b="1" smtClean="0"/>
              <a:t>D </a:t>
            </a:r>
            <a:r>
              <a:rPr lang="en-US" sz="2800" smtClean="0"/>
              <a:t>Because disease is a density-independent limiting factor, climate can influence the disease, making it more or less affective.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149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149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149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49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Population survival in ecosystems</a:t>
            </a:r>
            <a:endParaRPr lang="en-US" dirty="0"/>
          </a:p>
        </p:txBody>
      </p:sp>
      <p:sp>
        <p:nvSpPr>
          <p:cNvPr id="17410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Ecologists often study the Earth’s Biomes at the ecosystem level.</a:t>
            </a:r>
          </a:p>
          <a:p>
            <a:r>
              <a:rPr lang="en-US" smtClean="0"/>
              <a:t>An </a:t>
            </a:r>
            <a:r>
              <a:rPr lang="en-US" b="1" u="sng" smtClean="0"/>
              <a:t>Ecosystem</a:t>
            </a:r>
            <a:r>
              <a:rPr lang="en-US" smtClean="0"/>
              <a:t> is the abiotic and biotic factors of the environment. </a:t>
            </a:r>
          </a:p>
          <a:p>
            <a:r>
              <a:rPr lang="en-US" smtClean="0"/>
              <a:t> Together, those factors provide organisms with all the resources they need for survival.</a:t>
            </a:r>
          </a:p>
          <a:p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Populations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274320" indent="-274320" fontAlgn="auto">
              <a:spcAft>
                <a:spcPts val="0"/>
              </a:spcAft>
              <a:buFont typeface="Wingdings 2"/>
              <a:buChar char=""/>
              <a:defRPr/>
            </a:pPr>
            <a:r>
              <a:rPr lang="en-US" dirty="0" smtClean="0"/>
              <a:t>A </a:t>
            </a:r>
            <a:r>
              <a:rPr lang="en-US" b="1" u="sng" dirty="0" smtClean="0"/>
              <a:t>Population</a:t>
            </a:r>
            <a:r>
              <a:rPr lang="en-US" dirty="0" smtClean="0"/>
              <a:t> is all of the organisms of the </a:t>
            </a:r>
            <a:r>
              <a:rPr lang="en-US" u="sng" dirty="0" smtClean="0"/>
              <a:t>same species </a:t>
            </a:r>
            <a:r>
              <a:rPr lang="en-US" dirty="0" smtClean="0"/>
              <a:t>that inhabit an ecosystem at the same time.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Char char=""/>
              <a:defRPr/>
            </a:pPr>
            <a:r>
              <a:rPr lang="en-US" b="1" u="sng" dirty="0" smtClean="0"/>
              <a:t>Density</a:t>
            </a:r>
            <a:r>
              <a:rPr lang="en-US" dirty="0" smtClean="0"/>
              <a:t>= mass per unit area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None/>
              <a:defRPr/>
            </a:pPr>
            <a:endParaRPr lang="en-US" dirty="0" smtClean="0"/>
          </a:p>
          <a:p>
            <a:pPr marL="274320" indent="-274320" fontAlgn="auto">
              <a:spcAft>
                <a:spcPts val="0"/>
              </a:spcAft>
              <a:buFont typeface="Wingdings 2"/>
              <a:buNone/>
              <a:defRPr/>
            </a:pPr>
            <a:r>
              <a:rPr lang="en-US" dirty="0" smtClean="0"/>
              <a:t>So, put them together, what is </a:t>
            </a:r>
            <a:r>
              <a:rPr lang="en-US" b="1" u="sng" dirty="0" smtClean="0"/>
              <a:t>population density</a:t>
            </a:r>
            <a:r>
              <a:rPr lang="en-US" dirty="0" smtClean="0"/>
              <a:t>?</a:t>
            </a:r>
          </a:p>
          <a:p>
            <a:pPr marL="521208" lvl="1" fontAlgn="auto">
              <a:spcAft>
                <a:spcPts val="0"/>
              </a:spcAft>
              <a:buClr>
                <a:schemeClr val="accent4"/>
              </a:buClr>
              <a:buFont typeface="Wingdings 2"/>
              <a:buNone/>
              <a:defRPr/>
            </a:pP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The number of organisms in a population per unit area.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None/>
              <a:defRPr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Population growth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274320" indent="-274320" fontAlgn="auto">
              <a:spcAft>
                <a:spcPts val="0"/>
              </a:spcAft>
              <a:buFont typeface="Wingdings 2"/>
              <a:buChar char=""/>
              <a:defRPr/>
            </a:pPr>
            <a:r>
              <a:rPr lang="en-US" dirty="0" smtClean="0"/>
              <a:t>Population size is determined by 4 factors:</a:t>
            </a:r>
          </a:p>
          <a:p>
            <a:pPr marL="514350" indent="-514350" fontAlgn="auto">
              <a:spcAft>
                <a:spcPts val="0"/>
              </a:spcAft>
              <a:buFont typeface="Wingdings 2"/>
              <a:buAutoNum type="arabicPeriod"/>
              <a:defRPr/>
            </a:pPr>
            <a:r>
              <a:rPr lang="en-US" b="1" dirty="0" smtClean="0"/>
              <a:t>Birth rate</a:t>
            </a:r>
          </a:p>
          <a:p>
            <a:pPr marL="514350" indent="-514350" fontAlgn="auto">
              <a:spcAft>
                <a:spcPts val="0"/>
              </a:spcAft>
              <a:buFont typeface="Wingdings 2"/>
              <a:buAutoNum type="arabicPeriod"/>
              <a:defRPr/>
            </a:pPr>
            <a:r>
              <a:rPr lang="en-US" b="1" dirty="0" smtClean="0"/>
              <a:t>Death rate</a:t>
            </a:r>
          </a:p>
          <a:p>
            <a:pPr marL="514350" indent="-514350" fontAlgn="auto">
              <a:spcAft>
                <a:spcPts val="0"/>
              </a:spcAft>
              <a:buFont typeface="Wingdings 2"/>
              <a:buAutoNum type="arabicPeriod"/>
              <a:defRPr/>
            </a:pPr>
            <a:r>
              <a:rPr lang="en-US" b="1" dirty="0" smtClean="0"/>
              <a:t>Immigration</a:t>
            </a:r>
            <a:r>
              <a:rPr lang="en-US" dirty="0" smtClean="0"/>
              <a:t> = the movement of individuals into an area</a:t>
            </a:r>
          </a:p>
          <a:p>
            <a:pPr marL="514350" indent="-514350" fontAlgn="auto">
              <a:spcAft>
                <a:spcPts val="0"/>
              </a:spcAft>
              <a:buFont typeface="Wingdings 2"/>
              <a:buAutoNum type="arabicPeriod"/>
              <a:defRPr/>
            </a:pPr>
            <a:r>
              <a:rPr lang="en-US" b="1" dirty="0" smtClean="0"/>
              <a:t>Emigration</a:t>
            </a:r>
            <a:r>
              <a:rPr lang="en-US" dirty="0" smtClean="0"/>
              <a:t>= movement of individuals out of an area</a:t>
            </a:r>
          </a:p>
          <a:p>
            <a:pPr marL="514350" indent="-514350" fontAlgn="auto">
              <a:spcAft>
                <a:spcPts val="0"/>
              </a:spcAft>
              <a:buFont typeface="Wingdings 2"/>
              <a:buNone/>
              <a:defRPr/>
            </a:pPr>
            <a:r>
              <a:rPr lang="en-US" dirty="0" smtClean="0"/>
              <a:t>Which two cause the population to decrease?</a:t>
            </a:r>
          </a:p>
          <a:p>
            <a:pPr marL="514350" indent="-514350" fontAlgn="auto">
              <a:spcAft>
                <a:spcPts val="0"/>
              </a:spcAft>
              <a:buFont typeface="Wingdings 2"/>
              <a:buChar char=""/>
              <a:defRPr/>
            </a:pPr>
            <a:r>
              <a:rPr lang="en-US" dirty="0" smtClean="0"/>
              <a:t>Death rate &amp; Emigration</a:t>
            </a:r>
          </a:p>
          <a:p>
            <a:pPr marL="514350" indent="-514350" fontAlgn="auto">
              <a:spcAft>
                <a:spcPts val="0"/>
              </a:spcAft>
              <a:buFont typeface="Wingdings 2"/>
              <a:buNone/>
              <a:defRPr/>
            </a:pPr>
            <a:r>
              <a:rPr lang="en-US" dirty="0" smtClean="0"/>
              <a:t>Which two cause the population to increase?</a:t>
            </a:r>
          </a:p>
          <a:p>
            <a:pPr marL="514350" indent="-514350" fontAlgn="auto">
              <a:spcAft>
                <a:spcPts val="0"/>
              </a:spcAft>
              <a:buFont typeface="Wingdings 2"/>
              <a:buChar char=""/>
              <a:defRPr/>
            </a:pPr>
            <a:r>
              <a:rPr lang="en-US" dirty="0" smtClean="0"/>
              <a:t>Birth rate &amp; Immigration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Checks &amp; Balances of exponential growth	</a:t>
            </a:r>
            <a:endParaRPr lang="en-US" dirty="0"/>
          </a:p>
        </p:txBody>
      </p:sp>
      <p:sp>
        <p:nvSpPr>
          <p:cNvPr id="20482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Populations are regulated by specific limiting factors in the ecosystem.</a:t>
            </a:r>
          </a:p>
          <a:p>
            <a:r>
              <a:rPr lang="en-US" b="1" u="sng" smtClean="0"/>
              <a:t>Carrying capacity </a:t>
            </a:r>
            <a:r>
              <a:rPr lang="en-US" smtClean="0"/>
              <a:t>is the largest population that a given ecosystem can support over time.</a:t>
            </a:r>
          </a:p>
          <a:p>
            <a:r>
              <a:rPr lang="en-US" b="1" u="sng" smtClean="0"/>
              <a:t>Limiting factors </a:t>
            </a:r>
            <a:r>
              <a:rPr lang="en-US" smtClean="0"/>
              <a:t>are both biotic (such as food, parasites and predators)  and abiotic factors such as space, sunlight, water supply, temperature, etc.</a:t>
            </a:r>
          </a:p>
          <a:p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584960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Limiting factors in a population fit into one of two categories</a:t>
            </a:r>
            <a:endParaRPr lang="en-US" dirty="0"/>
          </a:p>
        </p:txBody>
      </p:sp>
      <p:sp>
        <p:nvSpPr>
          <p:cNvPr id="21506" name="Content Placeholder 2"/>
          <p:cNvSpPr>
            <a:spLocks noGrp="1"/>
          </p:cNvSpPr>
          <p:nvPr>
            <p:ph idx="1"/>
          </p:nvPr>
        </p:nvSpPr>
        <p:spPr>
          <a:xfrm>
            <a:off x="457200" y="1905000"/>
            <a:ext cx="7239000" cy="4551363"/>
          </a:xfrm>
        </p:spPr>
        <p:txBody>
          <a:bodyPr/>
          <a:lstStyle/>
          <a:p>
            <a:pPr marL="514350" indent="-514350">
              <a:buFont typeface="Wingdings 2" pitchFamily="18" charset="2"/>
              <a:buAutoNum type="arabicPeriod"/>
            </a:pPr>
            <a:r>
              <a:rPr lang="en-US" smtClean="0"/>
              <a:t>Density </a:t>
            </a:r>
            <a:r>
              <a:rPr lang="en-US" u="sng" smtClean="0"/>
              <a:t>Dependent</a:t>
            </a:r>
            <a:r>
              <a:rPr lang="en-US" smtClean="0"/>
              <a:t> limiting factors</a:t>
            </a:r>
          </a:p>
          <a:p>
            <a:pPr marL="514350" indent="-514350">
              <a:buFont typeface="Wingdings 2" pitchFamily="18" charset="2"/>
              <a:buNone/>
            </a:pPr>
            <a:endParaRPr lang="en-US" smtClean="0"/>
          </a:p>
          <a:p>
            <a:pPr marL="514350" indent="-514350">
              <a:buFont typeface="Wingdings 2" pitchFamily="18" charset="2"/>
              <a:buNone/>
            </a:pPr>
            <a:r>
              <a:rPr lang="en-US" smtClean="0"/>
              <a:t>2. Density </a:t>
            </a:r>
            <a:r>
              <a:rPr lang="en-US" u="sng" smtClean="0"/>
              <a:t>Independent</a:t>
            </a:r>
            <a:r>
              <a:rPr lang="en-US" smtClean="0"/>
              <a:t> Limiting factors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Grp="1"/>
          </p:cNvSpPr>
          <p:nvPr>
            <p:ph type="title"/>
          </p:nvPr>
        </p:nvSpPr>
        <p:spPr bwMode="auto">
          <a:noFill/>
        </p:spPr>
        <p:txBody>
          <a:bodyPr wrap="square" numCol="1" compatLnSpc="1">
            <a:prstTxWarp prst="textNoShape">
              <a:avLst/>
            </a:prstTxWarp>
          </a:bodyPr>
          <a:lstStyle/>
          <a:p>
            <a:r>
              <a:rPr lang="en-US" sz="3400" cap="none" smtClean="0">
                <a:ln>
                  <a:noFill/>
                </a:ln>
                <a:solidFill>
                  <a:schemeClr val="tx1"/>
                </a:solidFill>
              </a:rPr>
              <a:t>Density Dependent Limiting Factors</a:t>
            </a:r>
          </a:p>
        </p:txBody>
      </p:sp>
      <p:sp>
        <p:nvSpPr>
          <p:cNvPr id="74755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The size of the population determines if these factors will limit it or not. </a:t>
            </a:r>
          </a:p>
          <a:p>
            <a:r>
              <a:rPr lang="en-US" smtClean="0"/>
              <a:t>Is only a problem when the population is too big or too small</a:t>
            </a:r>
          </a:p>
          <a:p>
            <a:r>
              <a:rPr lang="en-US" smtClean="0"/>
              <a:t>Examples:</a:t>
            </a:r>
          </a:p>
          <a:p>
            <a:pPr lvl="1"/>
            <a:r>
              <a:rPr lang="en-US" smtClean="0"/>
              <a:t>Competition for Limited Resources</a:t>
            </a:r>
          </a:p>
          <a:p>
            <a:pPr lvl="2"/>
            <a:r>
              <a:rPr lang="en-US" smtClean="0"/>
              <a:t>Like Food, Water, Shelter, Nesting sites, mates</a:t>
            </a:r>
          </a:p>
          <a:p>
            <a:pPr lvl="1"/>
            <a:r>
              <a:rPr lang="en-US" smtClean="0"/>
              <a:t>Predation/Prey balance</a:t>
            </a:r>
          </a:p>
          <a:p>
            <a:pPr lvl="1"/>
            <a:r>
              <a:rPr lang="en-US" smtClean="0"/>
              <a:t>Disease &amp; Parasitism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/>
          </p:cNvSpPr>
          <p:nvPr>
            <p:ph type="title"/>
          </p:nvPr>
        </p:nvSpPr>
        <p:spPr bwMode="auto">
          <a:noFill/>
        </p:spPr>
        <p:txBody>
          <a:bodyPr wrap="square" numCol="1" compatLnSpc="1">
            <a:prstTxWarp prst="textNoShape">
              <a:avLst/>
            </a:prstTxWarp>
          </a:bodyPr>
          <a:lstStyle/>
          <a:p>
            <a:r>
              <a:rPr lang="en-US" sz="3400" cap="none" smtClean="0">
                <a:ln>
                  <a:noFill/>
                </a:ln>
                <a:solidFill>
                  <a:schemeClr val="tx1"/>
                </a:solidFill>
              </a:rPr>
              <a:t>DENSITY INDEPENDENT</a:t>
            </a:r>
            <a:br>
              <a:rPr lang="en-US" sz="3400" cap="none" smtClean="0">
                <a:ln>
                  <a:noFill/>
                </a:ln>
                <a:solidFill>
                  <a:schemeClr val="tx1"/>
                </a:solidFill>
              </a:rPr>
            </a:br>
            <a:r>
              <a:rPr lang="en-US" sz="3400" cap="none" smtClean="0">
                <a:ln>
                  <a:noFill/>
                </a:ln>
                <a:solidFill>
                  <a:schemeClr val="tx1"/>
                </a:solidFill>
              </a:rPr>
              <a:t>Limiting factors</a:t>
            </a:r>
          </a:p>
        </p:txBody>
      </p:sp>
      <p:sp>
        <p:nvSpPr>
          <p:cNvPr id="75779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19100" indent="-419100"/>
            <a:r>
              <a:rPr lang="en-US" sz="2200" smtClean="0"/>
              <a:t>DENSITY INDEPENDENT limiting factors do NOT rely on the number of organisms present.  </a:t>
            </a:r>
          </a:p>
          <a:p>
            <a:pPr marL="419100" indent="-419100">
              <a:buFont typeface="Wingdings 2" pitchFamily="18" charset="2"/>
              <a:buNone/>
            </a:pPr>
            <a:endParaRPr lang="en-US" sz="2200" smtClean="0"/>
          </a:p>
          <a:p>
            <a:pPr marL="419100" indent="-419100">
              <a:buFont typeface="Wingdings 2" pitchFamily="18" charset="2"/>
              <a:buNone/>
            </a:pPr>
            <a:r>
              <a:rPr lang="en-US" sz="2200" smtClean="0"/>
              <a:t>Examples</a:t>
            </a:r>
          </a:p>
          <a:p>
            <a:pPr marL="419100" indent="-419100">
              <a:buFont typeface="Wingdings 2" pitchFamily="18" charset="2"/>
              <a:buAutoNum type="arabicPeriod"/>
            </a:pPr>
            <a:r>
              <a:rPr lang="en-US" sz="2200" smtClean="0"/>
              <a:t>Natural Disasters- fires, floods, tornadoes, etc.</a:t>
            </a:r>
          </a:p>
          <a:p>
            <a:pPr marL="419100" indent="-419100">
              <a:buFont typeface="Wingdings 2" pitchFamily="18" charset="2"/>
              <a:buAutoNum type="arabicPeriod"/>
            </a:pPr>
            <a:r>
              <a:rPr lang="en-US" sz="2200" smtClean="0"/>
              <a:t>Human Impact- examples- clear cutting a forest to build a shopping center, over fishing/hunting </a:t>
            </a:r>
          </a:p>
          <a:p>
            <a:pPr marL="419100" indent="-419100">
              <a:buFont typeface="Wingdings 2" pitchFamily="18" charset="2"/>
              <a:buAutoNum type="arabicPeriod"/>
            </a:pPr>
            <a:r>
              <a:rPr lang="en-US" sz="2200" smtClean="0"/>
              <a:t>Climate – Natural temperature/rainfall in the area</a:t>
            </a:r>
          </a:p>
          <a:p>
            <a:pPr marL="419100" indent="-419100">
              <a:buFont typeface="Wingdings 2" pitchFamily="18" charset="2"/>
              <a:buAutoNum type="arabicPeriod"/>
            </a:pPr>
            <a:r>
              <a:rPr lang="en-US" sz="2200" smtClean="0"/>
              <a:t>Innate behaviors- examples- migration, instincts, social behaviors of animals, etc.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pulent">
  <a:themeElements>
    <a:clrScheme name="Opulent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Opulent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pulent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pulent">
    <a:dk1>
      <a:sysClr val="windowText" lastClr="000000"/>
    </a:dk1>
    <a:lt1>
      <a:sysClr val="window" lastClr="FFFFFF"/>
    </a:lt1>
    <a:dk2>
      <a:srgbClr val="B13F9A"/>
    </a:dk2>
    <a:lt2>
      <a:srgbClr val="F4E7ED"/>
    </a:lt2>
    <a:accent1>
      <a:srgbClr val="B83D68"/>
    </a:accent1>
    <a:accent2>
      <a:srgbClr val="AC66BB"/>
    </a:accent2>
    <a:accent3>
      <a:srgbClr val="DE6C36"/>
    </a:accent3>
    <a:accent4>
      <a:srgbClr val="F9B639"/>
    </a:accent4>
    <a:accent5>
      <a:srgbClr val="CF6DA4"/>
    </a:accent5>
    <a:accent6>
      <a:srgbClr val="FA8D3D"/>
    </a:accent6>
    <a:hlink>
      <a:srgbClr val="FFDE66"/>
    </a:hlink>
    <a:folHlink>
      <a:srgbClr val="D490C5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218</TotalTime>
  <Words>875</Words>
  <Application>Microsoft Office PowerPoint</Application>
  <PresentationFormat>On-screen Show (4:3)</PresentationFormat>
  <Paragraphs>140</Paragraphs>
  <Slides>27</Slides>
  <Notes>20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Design Template</vt:lpstr>
      </vt:variant>
      <vt:variant>
        <vt:i4>5</vt:i4>
      </vt:variant>
      <vt:variant>
        <vt:lpstr>Slide Titles</vt:lpstr>
      </vt:variant>
      <vt:variant>
        <vt:i4>27</vt:i4>
      </vt:variant>
    </vt:vector>
  </HeadingPairs>
  <TitlesOfParts>
    <vt:vector size="37" baseType="lpstr">
      <vt:lpstr>Trebuchet MS</vt:lpstr>
      <vt:lpstr>Arial</vt:lpstr>
      <vt:lpstr>Wingdings 2</vt:lpstr>
      <vt:lpstr>Wingdings</vt:lpstr>
      <vt:lpstr>Calibri</vt:lpstr>
      <vt:lpstr>Opulent</vt:lpstr>
      <vt:lpstr>Opulent</vt:lpstr>
      <vt:lpstr>Opulent</vt:lpstr>
      <vt:lpstr>Opulent</vt:lpstr>
      <vt:lpstr>Opulent</vt:lpstr>
      <vt:lpstr>Slide 1</vt:lpstr>
      <vt:lpstr>Slide 2</vt:lpstr>
      <vt:lpstr>Slide 3</vt:lpstr>
      <vt:lpstr>Slide 4</vt:lpstr>
      <vt:lpstr>Slide 5</vt:lpstr>
      <vt:lpstr>Slide 6</vt:lpstr>
      <vt:lpstr>Slide 7</vt:lpstr>
      <vt:lpstr>Density Dependent Limiting Factors</vt:lpstr>
      <vt:lpstr>DENSITY INDEPENDENT Limiting factors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</vt:vector>
  </TitlesOfParts>
  <Company>Toshiba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Limiting Factors in a Population</dc:title>
  <dc:creator>Mrs. Lambert</dc:creator>
  <cp:lastModifiedBy>Madison County Schools</cp:lastModifiedBy>
  <cp:revision>10</cp:revision>
  <dcterms:created xsi:type="dcterms:W3CDTF">2011-03-21T17:05:33Z</dcterms:created>
  <dcterms:modified xsi:type="dcterms:W3CDTF">2011-03-21T20:43:42Z</dcterms:modified>
</cp:coreProperties>
</file>